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8.xml" ContentType="application/vnd.openxmlformats-officedocument.presentationml.slide+xml"/>
  <Override PartName="/ppt/slides/slide29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338" r:id="rId2"/>
    <p:sldId id="337" r:id="rId3"/>
    <p:sldId id="330" r:id="rId4"/>
    <p:sldId id="259" r:id="rId5"/>
    <p:sldId id="263" r:id="rId6"/>
    <p:sldId id="297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311" r:id="rId18"/>
    <p:sldId id="278" r:id="rId19"/>
    <p:sldId id="279" r:id="rId20"/>
    <p:sldId id="280" r:id="rId21"/>
    <p:sldId id="281" r:id="rId22"/>
    <p:sldId id="282" r:id="rId23"/>
    <p:sldId id="283" r:id="rId24"/>
    <p:sldId id="312" r:id="rId25"/>
    <p:sldId id="285" r:id="rId26"/>
    <p:sldId id="287" r:id="rId27"/>
    <p:sldId id="288" r:id="rId28"/>
    <p:sldId id="289" r:id="rId29"/>
    <p:sldId id="29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4D5D"/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3" autoAdjust="0"/>
    <p:restoredTop sz="86315" autoAdjust="0"/>
  </p:normalViewPr>
  <p:slideViewPr>
    <p:cSldViewPr snapToGrid="0" snapToObjects="1">
      <p:cViewPr varScale="1">
        <p:scale>
          <a:sx n="96" d="100"/>
          <a:sy n="96" d="100"/>
        </p:scale>
        <p:origin x="7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B866B-835D-4DC7-A95E-A40E19C1DD0C}" type="datetimeFigureOut">
              <a:rPr lang="da-DK" smtClean="0"/>
              <a:t>31-07-2023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0EAF7-02C1-4F16-B7B1-6F753B9AAF3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8771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17B9B7-D199-4BC8-BB6D-C5FE1373EEE4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605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. Breakerslide + undertitel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68FAA2A-8AA3-6D5E-1FE3-09259B8B245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D9DF03-ADEA-B45B-6CA7-B385CC0A8AD7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2F78377F-834C-2891-4139-7E60A1F83226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86DC7-75B5-C815-D206-6724F6D2B4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20CE5-0703-F10D-59E0-4A81D5BB1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10827432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nmarksko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3AFABC73-38C1-EF89-E33A-3F11FCF6641F}"/>
              </a:ext>
            </a:extLst>
          </p:cNvPr>
          <p:cNvSpPr/>
          <p:nvPr userDrawn="1"/>
        </p:nvSpPr>
        <p:spPr>
          <a:xfrm>
            <a:off x="4403725" y="0"/>
            <a:ext cx="778827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95B43FCC-19C8-A2A9-98F9-EEF4E69FF1AA}"/>
              </a:ext>
            </a:extLst>
          </p:cNvPr>
          <p:cNvGrpSpPr/>
          <p:nvPr userDrawn="1"/>
        </p:nvGrpSpPr>
        <p:grpSpPr>
          <a:xfrm rot="10800000">
            <a:off x="3708400" y="0"/>
            <a:ext cx="1059308" cy="6858000"/>
            <a:chOff x="4223362" y="0"/>
            <a:chExt cx="1059308" cy="6858000"/>
          </a:xfrm>
          <a:solidFill>
            <a:schemeClr val="bg1"/>
          </a:solidFill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D47A6B30-5545-BEAA-0F22-8188E55B1690}"/>
                </a:ext>
              </a:extLst>
            </p:cNvPr>
            <p:cNvSpPr/>
            <p:nvPr userDrawn="1"/>
          </p:nvSpPr>
          <p:spPr>
            <a:xfrm>
              <a:off x="458734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" name="Triangle 5">
              <a:extLst>
                <a:ext uri="{FF2B5EF4-FFF2-40B4-BE49-F238E27FC236}">
                  <a16:creationId xmlns:a16="http://schemas.microsoft.com/office/drawing/2014/main" id="{77F9C224-B9E8-9CB3-48C7-999A5F857E19}"/>
                </a:ext>
              </a:extLst>
            </p:cNvPr>
            <p:cNvSpPr/>
            <p:nvPr userDrawn="1"/>
          </p:nvSpPr>
          <p:spPr>
            <a:xfrm rot="16200000">
              <a:off x="387485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F426E56-191A-4437-6BDC-E4ACD7117C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D561F68A-8FC1-8806-B250-CE1C1025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</a:t>
            </a:r>
          </a:p>
        </p:txBody>
      </p:sp>
      <p:pic>
        <p:nvPicPr>
          <p:cNvPr id="8" name="Billede 7" descr="Et billede, der indeholder tekst, silhuet&#10;&#10;Automatisk genereret beskrivelse">
            <a:extLst>
              <a:ext uri="{FF2B5EF4-FFF2-40B4-BE49-F238E27FC236}">
                <a16:creationId xmlns:a16="http://schemas.microsoft.com/office/drawing/2014/main" id="{8D5B5BA8-63B6-99ED-6B45-F64380668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93124" y="1012903"/>
            <a:ext cx="4541419" cy="5432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678"/>
              </a:prstClr>
            </a:outerShdw>
          </a:effectLst>
        </p:spPr>
      </p:pic>
      <p:sp>
        <p:nvSpPr>
          <p:cNvPr id="9" name="Pladsholder til tekst 12">
            <a:extLst>
              <a:ext uri="{FF2B5EF4-FFF2-40B4-BE49-F238E27FC236}">
                <a16:creationId xmlns:a16="http://schemas.microsoft.com/office/drawing/2014/main" id="{E3E2AAFB-0005-5935-F3F4-D86AE2A9C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95610" y="6008914"/>
            <a:ext cx="772515" cy="255361"/>
          </a:xfrm>
        </p:spPr>
        <p:txBody>
          <a:bodyPr/>
          <a:lstStyle>
            <a:lvl1pPr marL="0" indent="0">
              <a:buFontTx/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navn på de røde ikoner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BD55193A-0590-F933-4C7D-3C2E345DE8D0}"/>
              </a:ext>
            </a:extLst>
          </p:cNvPr>
          <p:cNvGrpSpPr/>
          <p:nvPr userDrawn="1"/>
        </p:nvGrpSpPr>
        <p:grpSpPr>
          <a:xfrm>
            <a:off x="10611617" y="5969099"/>
            <a:ext cx="179299" cy="295175"/>
            <a:chOff x="3191792" y="3209022"/>
            <a:chExt cx="219977" cy="362142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AFAE9AD-9236-6D20-8442-2E91B491053B}"/>
                </a:ext>
              </a:extLst>
            </p:cNvPr>
            <p:cNvSpPr/>
            <p:nvPr/>
          </p:nvSpPr>
          <p:spPr>
            <a:xfrm flipV="1">
              <a:off x="3244770" y="3525445"/>
              <a:ext cx="114022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F70B1CB8-2994-5223-C624-16375FBF9C64}"/>
                </a:ext>
              </a:extLst>
            </p:cNvPr>
            <p:cNvGrpSpPr/>
            <p:nvPr/>
          </p:nvGrpSpPr>
          <p:grpSpPr>
            <a:xfrm>
              <a:off x="3191792" y="3209022"/>
              <a:ext cx="219977" cy="219978"/>
              <a:chOff x="1491794" y="2842103"/>
              <a:chExt cx="665167" cy="665170"/>
            </a:xfrm>
          </p:grpSpPr>
          <p:sp>
            <p:nvSpPr>
              <p:cNvPr id="13" name="Teardrop 175">
                <a:extLst>
                  <a:ext uri="{FF2B5EF4-FFF2-40B4-BE49-F238E27FC236}">
                    <a16:creationId xmlns:a16="http://schemas.microsoft.com/office/drawing/2014/main" id="{0A055B6E-1144-2FA9-9D21-7680B0D9DE17}"/>
                  </a:ext>
                </a:extLst>
              </p:cNvPr>
              <p:cNvSpPr/>
              <p:nvPr/>
            </p:nvSpPr>
            <p:spPr>
              <a:xfrm rot="8107125">
                <a:off x="1491794" y="2842103"/>
                <a:ext cx="665167" cy="665170"/>
              </a:xfrm>
              <a:prstGeom prst="teardrop">
                <a:avLst>
                  <a:gd name="adj" fmla="val 149536"/>
                </a:avLst>
              </a:prstGeom>
              <a:solidFill>
                <a:srgbClr val="D74C44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Oval 183">
                <a:extLst>
                  <a:ext uri="{FF2B5EF4-FFF2-40B4-BE49-F238E27FC236}">
                    <a16:creationId xmlns:a16="http://schemas.microsoft.com/office/drawing/2014/main" id="{38554BD0-2BD6-C9B8-02D9-87163D8B89F6}"/>
                  </a:ext>
                </a:extLst>
              </p:cNvPr>
              <p:cNvSpPr/>
              <p:nvPr/>
            </p:nvSpPr>
            <p:spPr>
              <a:xfrm>
                <a:off x="1684184" y="3034498"/>
                <a:ext cx="280377" cy="280378"/>
              </a:xfrm>
              <a:prstGeom prst="ellipse">
                <a:avLst/>
              </a:prstGeom>
              <a:solidFill>
                <a:srgbClr val="F6FBFF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800" b="1" i="0" dirty="0">
                  <a:solidFill>
                    <a:schemeClr val="bg2"/>
                  </a:solidFill>
                  <a:latin typeface="Poppins SemiBold" pitchFamily="2" charset="77"/>
                  <a:cs typeface="Poppins SemiBold" pitchFamily="2" charset="77"/>
                </a:endParaRPr>
              </a:p>
            </p:txBody>
          </p:sp>
        </p:grpSp>
      </p:grpSp>
      <p:sp>
        <p:nvSpPr>
          <p:cNvPr id="18" name="Pladsholder til slidenummer 1">
            <a:extLst>
              <a:ext uri="{FF2B5EF4-FFF2-40B4-BE49-F238E27FC236}">
                <a16:creationId xmlns:a16="http://schemas.microsoft.com/office/drawing/2014/main" id="{0000F9F3-1DEB-BAA7-DE6A-28464F56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D34F64C8-6A52-1B5E-C72D-8CCABB1B130A}"/>
              </a:ext>
            </a:extLst>
          </p:cNvPr>
          <p:cNvSpPr/>
          <p:nvPr userDrawn="1"/>
        </p:nvSpPr>
        <p:spPr>
          <a:xfrm>
            <a:off x="13052062" y="0"/>
            <a:ext cx="4390811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9C8DBD10-1C30-085D-13DD-2EB9836D0A8C}"/>
              </a:ext>
            </a:extLst>
          </p:cNvPr>
          <p:cNvSpPr txBox="1"/>
          <p:nvPr userDrawn="1"/>
        </p:nvSpPr>
        <p:spPr>
          <a:xfrm>
            <a:off x="13274094" y="458836"/>
            <a:ext cx="394674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På dette slide kan du selv vælge placering af de røde ikoner. </a:t>
            </a: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Dette gøres ved at klikke på et af nedenstående ikoner. Derefter kan du trække ikonet hen på kortet.</a:t>
            </a: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OBS: Husk at skrive, hvad de røde ikoner står for i boksen i højre hjørne.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9719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,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79976"/>
            <a:ext cx="11808000" cy="4675753"/>
          </a:xfrm>
          <a:prstGeom prst="rect">
            <a:avLst/>
          </a:prstGeom>
        </p:spPr>
      </p:pic>
      <p:sp>
        <p:nvSpPr>
          <p:cNvPr id="18" name="Rektangel 17"/>
          <p:cNvSpPr/>
          <p:nvPr userDrawn="1"/>
        </p:nvSpPr>
        <p:spPr>
          <a:xfrm>
            <a:off x="180000" y="4850278"/>
            <a:ext cx="11808000" cy="1836000"/>
          </a:xfrm>
          <a:prstGeom prst="rect">
            <a:avLst/>
          </a:prstGeom>
          <a:solidFill>
            <a:srgbClr val="F6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9" name="Rektangel 8"/>
          <p:cNvSpPr/>
          <p:nvPr userDrawn="1"/>
        </p:nvSpPr>
        <p:spPr>
          <a:xfrm>
            <a:off x="540000" y="4140000"/>
            <a:ext cx="8280000" cy="21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28000" y="4474463"/>
            <a:ext cx="7668000" cy="791148"/>
          </a:xfrm>
        </p:spPr>
        <p:txBody>
          <a:bodyPr anchor="b" anchorCtr="0"/>
          <a:lstStyle>
            <a:lvl1pPr algn="l">
              <a:defRPr sz="3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828000" y="5433198"/>
            <a:ext cx="7668000" cy="540000"/>
          </a:xfr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Klik for at tilføje undertitel</a:t>
            </a:r>
          </a:p>
        </p:txBody>
      </p:sp>
      <p:cxnSp>
        <p:nvCxnSpPr>
          <p:cNvPr id="16" name="Lige forbindelse 15"/>
          <p:cNvCxnSpPr/>
          <p:nvPr userDrawn="1"/>
        </p:nvCxnSpPr>
        <p:spPr>
          <a:xfrm>
            <a:off x="558000" y="4133176"/>
            <a:ext cx="0" cy="2160000"/>
          </a:xfrm>
          <a:prstGeom prst="line">
            <a:avLst/>
          </a:prstGeom>
          <a:ln w="76200">
            <a:solidFill>
              <a:srgbClr val="BF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558000" y="4609734"/>
            <a:ext cx="0" cy="1692000"/>
          </a:xfrm>
          <a:prstGeom prst="line">
            <a:avLst/>
          </a:prstGeom>
          <a:ln w="76200">
            <a:solidFill>
              <a:srgbClr val="007E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74" y="5511590"/>
            <a:ext cx="1800000" cy="79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6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fbffde54-8b33-4356-a78c-e3512018dc75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8000" y="4412817"/>
            <a:ext cx="7798764" cy="1053243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da-DK" sz="3200" b="1" dirty="0">
                <a:latin typeface="Poppins ExtraBold"/>
              </a:rPr>
              <a:t>Datapakke</a:t>
            </a:r>
            <a:br>
              <a:rPr lang="da-DK" sz="3200" dirty="0">
                <a:latin typeface="Poppins ExtraBold"/>
              </a:rPr>
            </a:br>
            <a:r>
              <a:rPr lang="da-DK" sz="2800" b="0" dirty="0">
                <a:latin typeface="Poppins ExtraBold"/>
              </a:rPr>
              <a:t>Lillebæltsklyngen (Syddanmark)</a:t>
            </a:r>
            <a:endParaRPr lang="da-DK" sz="3200" b="0" dirty="0">
              <a:latin typeface="Poppins ExtraBold"/>
            </a:endParaRPr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828000" y="5466061"/>
            <a:ext cx="7668000" cy="540000"/>
          </a:xfrm>
        </p:spPr>
        <p:txBody>
          <a:bodyPr>
            <a:normAutofit fontScale="25000" lnSpcReduction="20000"/>
          </a:bodyPr>
          <a:lstStyle/>
          <a:p>
            <a:r>
              <a:rPr lang="da-DK" sz="6400" i="1" dirty="0">
                <a:latin typeface="Poppins Light" panose="020B0604020202020204"/>
              </a:rPr>
              <a:t>Udarbejdet af Sundhedsdatastyrelsen i samarbejde med Indenrigs- og Sundhedsministeriet med inddragelse af kommuner og regioner. </a:t>
            </a:r>
          </a:p>
          <a:p>
            <a:r>
              <a:rPr lang="da-DK" sz="4800" i="1" dirty="0">
                <a:latin typeface="Poppins Light" panose="020B0604020202020204"/>
              </a:rPr>
              <a:t>Version fra Juni 2023</a:t>
            </a:r>
          </a:p>
          <a:p>
            <a:endParaRPr lang="da-DK" sz="1600" i="1" dirty="0"/>
          </a:p>
        </p:txBody>
      </p:sp>
    </p:spTree>
    <p:extLst>
      <p:ext uri="{BB962C8B-B14F-4D97-AF65-F5344CB8AC3E}">
        <p14:creationId xmlns:p14="http://schemas.microsoft.com/office/powerpoint/2010/main" val="2050269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 år), opgjort pr. måned for sundhedsklyngen og hele landet (pct.), 2020-2023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+ år) med forudgående hjemmesygepleje, opgjort pr. måned for sundhedsklyngen og hele landet (pct.), 2020-2023  ,Andel akutte somatiske genindlæggelser blandt ældre (80+ år) med forudgående visiteret hjemmehjælp (personlig pleje), opgjort pr. måned for sundhedsklyngen og hele landet (pct.)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 hjsyg + vishj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+ år) som bor på plejehjem, opgjort pr. måned for sundhedsklyngen og hele landet (pct.), 2020-2023 ,Antal akutte somatiske genindlæggelser blandt ældre (80+ år) med forudgående kontakt til almen praksis, opgjort pr. måned for sundhedsklyngen og hele landet (pct.)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 plhjem + AP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, opgjort pr. måned for sundhedsklyngen og hele landet, pr. 1.000 ældre, 2020-2023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tal forebyggelige sygehusophold blandt ældre (80+ år), opgjort pr. måned for sundhedsklyngen og hele landet, pr. 1.000 ældre, 2020-2022 ,Antal forebyggelige sygehusophold blandt ældre (80+ år), opgjort pr. måned for sundhedsklyngen og hele landet, pr. 1.000 ældre, 2020-2022 ,textbox ,textbox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TABEL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261463E2-2885-4E27-87E9-B9D898EB06CB}"/>
              </a:ext>
            </a:extLst>
          </p:cNvPr>
          <p:cNvSpPr/>
          <p:nvPr/>
        </p:nvSpPr>
        <p:spPr>
          <a:xfrm>
            <a:off x="839788" y="2186609"/>
            <a:ext cx="7270542" cy="3985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8FEC7E1-7CCD-4A8A-B42F-CDC8D6126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8" y="2186609"/>
            <a:ext cx="5419725" cy="38195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 med forudgående hjemmesygepleje, opgjort pr. måned for sundhedsklyngen og hele landet, pr. 1.000 borgere, 2020-2023 ,Antal forebyggelige sygehusophold blandt ældre (80+ år) med forudgående visiteret hjemmehjælp, opgjort pr. måned for sundhedsklyngen og hele landet, pr. 1.000 borgere, 2020-2023 ,textbox ,Ældre borgere på 80+: Genindlæggelser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hjsyg + vishj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 som bor på plejehjem, opgjort pr. måned for sundhedsklyngen og hele landet, pr. 1.000 borgere, 2020-2023 ,Antal forebyggelige sygehusophold blandt ældre (80+ år) med forudgående kontakt til almen praksis, opgjort pr. måned for sundhedsklyngen og hele landet, pr. 1.000 borgere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plhjem + AP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udvalgte kroniske sygdomme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sz="1700" dirty="0"/>
              <a:t>I dette tema er der fokus på borgere med kroniske lidelser i jeres sundhedsklynge. Formålet med temaet er, at I kan blive klogere på en række indikatorer for borgere med kronisk sygdom på tværs af almen praksis, kommuner og hospital i jeres sundhedsklynge og sammenlignet med landsgennemsnittet. Kroniske lidelser er i denne datapakke afgrænset til følgende 8 udvalgte kroniske sygdomme: </a:t>
            </a:r>
            <a:r>
              <a:rPr lang="da-DK" sz="1700" b="1" dirty="0"/>
              <a:t>astma, demens, type 1-diabetes, type 2-diabetes, KOL, leddegigt, osteoporose og skizofreni.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624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med kronisk sygdom fordelt på kommuner i sundhedsklyngen, pr. 1.000 borgere, 2022 ,slicer ,textbox ,textbox ,textbox ,textbox ,Hospital + Kommune ,Hospital ,Kommune ,shape ,shape ,shape ,textbox ,Hospital + Kommune ,Hospital + Kommune ,Hospital + Kommune ,Hospital + Kommune ,Antal borgere med kronisk sygdom, der har kontakt til sundhedsvæsenet fordelt på sektor, 2022 ,image ,image ,image ,Hospital + Kommune ,Hospital ,Kommune ,Hospital + Kommune ,Hospital + Kommune ,Hospital ,Hospital + Kommune ,Hospital + Kommune ,Hospital + Kommune ,Kommune ,Hospital ,Kommune ,Hospital + Kommune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Overblik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BEC9FA22-F8D8-4EF6-A96A-D48C7700654D}"/>
              </a:ext>
            </a:extLst>
          </p:cNvPr>
          <p:cNvSpPr/>
          <p:nvPr/>
        </p:nvSpPr>
        <p:spPr>
          <a:xfrm>
            <a:off x="839788" y="1490870"/>
            <a:ext cx="5073995" cy="2365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D67222E-42A2-4D29-AEAD-1B6ADE3F4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195" y="1678471"/>
            <a:ext cx="5181860" cy="29432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tal borgere i hele landet med udvalgte kroniske sygdomme i 2019 og 2022, pr. 1.000 borgere ,textbox ,multiRowCard ,textbox ,Antal borgere i sundhedsklyngen med udvalgte kroniske sygdomme i 2019 og 2022, pr. 1.000 borgere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Overblik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500514" y="1626669"/>
            <a:ext cx="3522846" cy="4985887"/>
          </a:xfrm>
        </p:spPr>
        <p:txBody>
          <a:bodyPr/>
          <a:lstStyle/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Datapakken samler en række nøgletal og visninger, der beskriver den fælles population i jeres sundhedsklynge. </a:t>
            </a:r>
          </a:p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Datapakken består af et populationsoverblik samt tre temaer: 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Ældre borgere på 80 år og derover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Borgere med udvalgte kroniske sygdomme 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Borgere med kontakt til psykiatrien</a:t>
            </a:r>
          </a:p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Populationsoverblikket og temaerne kan læses uafhængigt af hinanden. Nøgletallene i datapakken er baseret på samme datagrundlag som værktøjet Sundhedsdata på tværs. </a:t>
            </a:r>
            <a:r>
              <a:rPr lang="da-DK" sz="1400">
                <a:latin typeface="Poppins" pitchFamily="2" charset="77"/>
                <a:cs typeface="Poppins" pitchFamily="2" charset="77"/>
              </a:rPr>
              <a:t>De udvalgte nøgletal er et lille udpluk af de samlede variable i det endelige værktøj.</a:t>
            </a:r>
            <a:endParaRPr lang="da-DK" sz="1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0513" y="526774"/>
            <a:ext cx="3522845" cy="972258"/>
          </a:xfrm>
        </p:spPr>
        <p:txBody>
          <a:bodyPr/>
          <a:lstStyle/>
          <a:p>
            <a:r>
              <a:rPr lang="da-DK" b="1" dirty="0"/>
              <a:t>Om datapakken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D14BDA-C419-F344-9039-0BCDE95FAB14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033" y="5784169"/>
            <a:ext cx="1400175" cy="704850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7447588" y="5054582"/>
            <a:ext cx="882595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Fynsklyngen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7191427" y="1527388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Nord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6917633" y="200579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Midt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5768471" y="2376996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Vest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6955700" y="2533004"/>
            <a:ext cx="1060905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Syd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5466519" y="3503985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Midtklyngen</a:t>
            </a:r>
          </a:p>
        </p:txBody>
      </p:sp>
      <p:sp>
        <p:nvSpPr>
          <p:cNvPr id="15" name="Tekstfelt 14"/>
          <p:cNvSpPr txBox="1"/>
          <p:nvPr/>
        </p:nvSpPr>
        <p:spPr>
          <a:xfrm>
            <a:off x="6362590" y="3224085"/>
            <a:ext cx="1123563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Gødstrup-klyngen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7567651" y="3108669"/>
            <a:ext cx="1111992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Randersklyngen</a:t>
            </a:r>
          </a:p>
        </p:txBody>
      </p:sp>
      <p:sp>
        <p:nvSpPr>
          <p:cNvPr id="17" name="Tekstfelt 16"/>
          <p:cNvSpPr txBox="1"/>
          <p:nvPr/>
        </p:nvSpPr>
        <p:spPr>
          <a:xfrm>
            <a:off x="7089109" y="3568918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Århusklyngen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6895506" y="4013275"/>
            <a:ext cx="108522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Horsensklyngen</a:t>
            </a:r>
          </a:p>
        </p:txBody>
      </p:sp>
      <p:sp>
        <p:nvSpPr>
          <p:cNvPr id="19" name="Tekstfelt 18"/>
          <p:cNvSpPr txBox="1"/>
          <p:nvPr/>
        </p:nvSpPr>
        <p:spPr>
          <a:xfrm>
            <a:off x="5355931" y="4340860"/>
            <a:ext cx="1262201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Sydvestjysk klynge</a:t>
            </a:r>
          </a:p>
        </p:txBody>
      </p:sp>
      <p:sp>
        <p:nvSpPr>
          <p:cNvPr id="20" name="Tekstfelt 19"/>
          <p:cNvSpPr txBox="1"/>
          <p:nvPr/>
        </p:nvSpPr>
        <p:spPr>
          <a:xfrm>
            <a:off x="6573300" y="4634645"/>
            <a:ext cx="1123563" cy="23083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>
                <a:solidFill>
                  <a:schemeClr val="bg1"/>
                </a:solidFill>
              </a:rPr>
              <a:t>Lillebæltsklyngen</a:t>
            </a:r>
          </a:p>
        </p:txBody>
      </p:sp>
      <p:sp>
        <p:nvSpPr>
          <p:cNvPr id="21" name="Tekstfelt 20"/>
          <p:cNvSpPr txBox="1"/>
          <p:nvPr/>
        </p:nvSpPr>
        <p:spPr>
          <a:xfrm>
            <a:off x="6169525" y="5159263"/>
            <a:ext cx="118871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Sønderjysk klynge</a:t>
            </a:r>
          </a:p>
        </p:txBody>
      </p:sp>
      <p:sp>
        <p:nvSpPr>
          <p:cNvPr id="22" name="Tekstfelt 21"/>
          <p:cNvSpPr txBox="1"/>
          <p:nvPr/>
        </p:nvSpPr>
        <p:spPr>
          <a:xfrm>
            <a:off x="9533216" y="2871900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Bornholm</a:t>
            </a:r>
          </a:p>
        </p:txBody>
      </p:sp>
      <p:sp>
        <p:nvSpPr>
          <p:cNvPr id="23" name="Tekstfelt 22"/>
          <p:cNvSpPr txBox="1"/>
          <p:nvPr/>
        </p:nvSpPr>
        <p:spPr>
          <a:xfrm>
            <a:off x="8078659" y="4004886"/>
            <a:ext cx="1467217" cy="3693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Sundhedsklyngen omkring Holbæk Sygehus</a:t>
            </a:r>
          </a:p>
        </p:txBody>
      </p:sp>
      <p:sp>
        <p:nvSpPr>
          <p:cNvPr id="24" name="Tekstfelt 23"/>
          <p:cNvSpPr txBox="1"/>
          <p:nvPr/>
        </p:nvSpPr>
        <p:spPr>
          <a:xfrm>
            <a:off x="8250353" y="4643993"/>
            <a:ext cx="124236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Slagelse Klyngen</a:t>
            </a:r>
          </a:p>
        </p:txBody>
      </p:sp>
      <p:sp>
        <p:nvSpPr>
          <p:cNvPr id="25" name="Tekstfelt 24"/>
          <p:cNvSpPr txBox="1"/>
          <p:nvPr/>
        </p:nvSpPr>
        <p:spPr>
          <a:xfrm>
            <a:off x="8640329" y="5776979"/>
            <a:ext cx="1323607" cy="3693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Sundhedsklyngen Nykøbing Falster</a:t>
            </a:r>
          </a:p>
        </p:txBody>
      </p:sp>
      <p:sp>
        <p:nvSpPr>
          <p:cNvPr id="26" name="Tekstfelt 25"/>
          <p:cNvSpPr txBox="1"/>
          <p:nvPr/>
        </p:nvSpPr>
        <p:spPr>
          <a:xfrm>
            <a:off x="9586266" y="4828252"/>
            <a:ext cx="1467217" cy="50783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en-US" b="0" dirty="0"/>
              <a:t>S</a:t>
            </a:r>
            <a:r>
              <a:rPr lang="da-DK" b="0" dirty="0"/>
              <a:t>undhedsklyngen omkring Sjællands Universitetshospital</a:t>
            </a:r>
          </a:p>
        </p:txBody>
      </p:sp>
      <p:sp>
        <p:nvSpPr>
          <p:cNvPr id="27" name="Tekstfelt 26"/>
          <p:cNvSpPr txBox="1"/>
          <p:nvPr/>
        </p:nvSpPr>
        <p:spPr>
          <a:xfrm>
            <a:off x="9173516" y="361940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Nord</a:t>
            </a:r>
          </a:p>
        </p:txBody>
      </p:sp>
      <p:sp>
        <p:nvSpPr>
          <p:cNvPr id="28" name="Tekstfelt 27"/>
          <p:cNvSpPr txBox="1"/>
          <p:nvPr/>
        </p:nvSpPr>
        <p:spPr>
          <a:xfrm>
            <a:off x="9586266" y="447187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Syd</a:t>
            </a:r>
          </a:p>
        </p:txBody>
      </p:sp>
      <p:sp>
        <p:nvSpPr>
          <p:cNvPr id="29" name="Tekstfelt 28"/>
          <p:cNvSpPr txBox="1"/>
          <p:nvPr/>
        </p:nvSpPr>
        <p:spPr>
          <a:xfrm>
            <a:off x="9597446" y="3927232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Midt</a:t>
            </a:r>
          </a:p>
        </p:txBody>
      </p:sp>
      <p:sp>
        <p:nvSpPr>
          <p:cNvPr id="30" name="Tekstfelt 29"/>
          <p:cNvSpPr txBox="1"/>
          <p:nvPr/>
        </p:nvSpPr>
        <p:spPr>
          <a:xfrm>
            <a:off x="9760663" y="419594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Byen</a:t>
            </a:r>
          </a:p>
        </p:txBody>
      </p:sp>
      <p:sp>
        <p:nvSpPr>
          <p:cNvPr id="31" name="Rektangel 30"/>
          <p:cNvSpPr/>
          <p:nvPr/>
        </p:nvSpPr>
        <p:spPr>
          <a:xfrm>
            <a:off x="12637008" y="-713232"/>
            <a:ext cx="4992624" cy="787298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7038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del akutte somatiske genindlæggelser blandt borgere med demens, opgjort for sundhedsklyngen og hele landet (pct.), 2020-2022 ,multiRowCard ,Andel akutte somatiske genindlæggelser blandt borgere med astma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ultiRowCard ,textbox ,textbox ,Andel akutte somatiske genindlæggelser blandt borgere med type 1-diabetes, opgjort for sundhedsklyngen og hele landet (pct.), 2020-2022 ,Andel akutte somatiske genindlæggelser blandt borgere med type 2-diabetes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del akutte somatiske genindlæggelser blandt borgere med leddegigt, opgjort for sundhedsklyngen og hele landet (pct.), 2020-2022 ,multiRowCard ,Andel akutte somatiske genindlæggelser blandt borgere med KOL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multiRowCard ,Andel akutte somatiske genindlæggelser blandt borgere med osteoporose, opgjort for sundhedsklyngen og hele landet (pct.), 2020-2022 ,Andel akutte somatiske genindlæggelser blandt borgere med skizofreni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4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kontakt til psykiatrien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I dette tema er der fokus på borgere i jeres sundhedsklynge med kontakt til det psykiatriske sundhedsvæsen. Formålet med temaet er, at I kan blive klogere på en række indikatorer for borgeres kontakt med det psykiatriske sundhedsvæsen på tværs af hospital og praksissektoren i jeres sundhedsklynge sammenlignet med landsgennemsnittet.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0253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 ,textbox ,textbox ,image ,multiRowCard ,textbox ,Hospital ,Hospital + Kommune ,Hospital ,shape ,shape ,Hospital + Kommune ,Hospital + Kommune ,Antal borgere i sundhedsklyngen med kontakt til det psykiatriske sundhedsvæsen fordelt på sektorer, 2022 ,image ,Hospital ,Hospital + Kommune ,Hospital ,Hospital + Kommune ,Hospital + Kommune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DE4F7377-3C24-4ED3-BD2F-F3A96DFA4A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284" y="1958319"/>
            <a:ext cx="4699697" cy="294136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Antal borgere med psykiatrisk sygehusophold fordelt på alder og køn i sundhedsklyngen, pr. 1.000 borgere, 2022 ,textbox ,Antal borgere med psykiatrisk sygehusophold fordelt på alder i sundhedsklyngen og hele landet, pr. 1.000 borgere, 2022 ,multiRowCard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med psykiatrisk indlæggelse og/eller ambulant ophold fordelt på akut og planlagt, pr. 1.000 borgere for hele landet, 2022 ,textbox ,textbox ,multiRowCard ,Antal borgere med psykiatrisk indlæggelse og/eller ambulant ophold fordelt på akut og planlagt, pr. 1.000 borgere for hele landet, 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tal borgere med kontakt til psykiatri i praksissektoren fordelt på alder i sundhedsklyngen og hele landet, pr. 1.000 borgere, 2022 ,multiRowCard ,Antal borgere med kontakt til psykiatri i praksissektoren fordelt på alder og køn i sundhedsklyngen, pr. 1.000 borgere, 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multiRowCard ,Andel akutte psykiatriske genindlæggelser, opgjort for sundhedsklyngen og hele landet (pct.), 2020-2023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Populationsoverblik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populationsoverblik giver et hurtigt overblik over udvalgte nøgletal for populationen i jeres sundhedsklynge. Her får I indblik i en række sammenhænge på tværs af almen praksis, kommuner og hospital for denne population sammenlignet med landsgennemsnittet.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794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" title="This slide contains the following visuals: textbox ,textbox ,textbox ,textbox ,textbox ,textbox ,textbox ,textbox ,image ,image ,image ,shape ,shape ,shape ,Antal borgere i sundhedsklyngen med kontakt til sundhedsvæsenet fordelt på sektorer, 2022 ,slicer ,textbox ,Populationsoverblik ,Hospital + Kommune ,Hospital ,Kommune ,Hospital + Kommune ,Hospital + Kommune ,Hospital + Kommune ,Hospital + Kommune ,Hospital + Kommune ,Hospital ,Kommune ,Hospital + Kommune ,Hospital + Kommune ,Hospital ,Hospital + Kommune ,Hospital + Kommune ,Hospital + Kommune ,Kommune ,Hospital ,Kommune ,Hospital + Kommune ,textbox ,shape. Please refer to the notes on this slide for details">
            <a:hlinkClick r:id="rId3"/>
            <a:extLst>
              <a:ext uri="{FF2B5EF4-FFF2-40B4-BE49-F238E27FC236}">
                <a16:creationId xmlns:a16="http://schemas.microsoft.com/office/drawing/2014/main" id="{73AA08F7-6556-45D3-9BFD-670484BF5C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986"/>
          <a:stretch/>
        </p:blipFill>
        <p:spPr>
          <a:xfrm>
            <a:off x="-237795" y="0"/>
            <a:ext cx="6132095" cy="6858000"/>
          </a:xfrm>
          <a:prstGeom prst="rect">
            <a:avLst/>
          </a:prstGeom>
          <a:noFill/>
        </p:spPr>
      </p:pic>
      <p:pic>
        <p:nvPicPr>
          <p:cNvPr id="3" name="Picture" title="This slide contains the following visuals: textbox ,textbox ,textbox ,textbox ,textbox ,textbox ,textbox ,textbox ,image ,image ,image ,shape ,shape ,shape ,Antal borgere i sundhedsklyngen med kontakt til sundhedsvæsenet fordelt på sektorer, 2022 ,slicer ,textbox ,Populationsoverblik ,Hospital + Kommune ,Hospital ,Kommune ,Hospital + Kommune ,Hospital + Kommune ,Hospital + Kommune ,Hospital + Kommune ,Hospital + Kommune ,Hospital ,Kommune ,Hospital + Kommune ,Hospital + Kommune ,Hospital ,Hospital + Kommune ,Hospital + Kommune ,Hospital + Kommune ,Kommune ,Hospital ,Kommune ,Hospital + Kommune ,textbox. Please refer to the notes on this slide for details">
            <a:hlinkClick r:id="rId3"/>
          </p:cNvPr>
          <p:cNvPicPr>
            <a:picLocks noChangeAspect="1"/>
          </p:cNvPicPr>
          <p:nvPr/>
        </p:nvPicPr>
        <p:blipFill rotWithShape="1">
          <a:blip r:embed="rId5"/>
          <a:srcRect l="48401" t="9824"/>
          <a:stretch/>
        </p:blipFill>
        <p:spPr>
          <a:xfrm>
            <a:off x="5894300" y="673768"/>
            <a:ext cx="6202449" cy="6184232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Populationsoverblik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4DF5ED1-CDFF-4C11-8584-0DE8EA1E88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155" y="1827220"/>
            <a:ext cx="5054513" cy="3390297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31510AAA-A816-4DCA-800C-3E4A225E34F6}"/>
              </a:ext>
            </a:extLst>
          </p:cNvPr>
          <p:cNvSpPr/>
          <p:nvPr/>
        </p:nvSpPr>
        <p:spPr>
          <a:xfrm>
            <a:off x="407503" y="6569765"/>
            <a:ext cx="4492487" cy="178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i sundhedsklyngen og hele landet fordelt på aldersgrupper, pr. 1.000 borgere, 2023 ,Udvikling i antal ældre (80+ år) i sundhedsklyngen, pr. 1.000 borgere, 2019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Populationsoverblik 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Ældre borgere på 80 år og derover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tema fokuserer på borgere på 80 år og derover i jeres sundhedsklynge. Her får I indblik i en række sammenhænge på tværs af almen praksis, kommuner og hospital for denne population sammenlignet med landsgennemsnittet. </a:t>
            </a:r>
          </a:p>
        </p:txBody>
      </p:sp>
    </p:spTree>
    <p:extLst>
      <p:ext uri="{BB962C8B-B14F-4D97-AF65-F5344CB8AC3E}">
        <p14:creationId xmlns:p14="http://schemas.microsoft.com/office/powerpoint/2010/main" val="2080169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" title="This slide contains the following visuals: textbox ,textbox ,textbox ,textbox ,image ,image ,image ,textbox ,textbox ,textbox ,textbox ,textbox ,textbox ,shape ,shape ,shape ,textbox ,Hospital + Kommune ,Kommune ,Hospital ,Kommune ,Hospital + Kommune ,Hospital + Kommune ,Hospital + Kommune ,Hospital ,Hospital + Kommune ,Hospital + Kommune ,Kommune ,Hospital ,Hospital + Kommune ,Hospital + Kommune ,Hospital + Kommune ,Hospital + Kommune ,Hospital + Kommune ,Kommune ,Hospital ,Hospital + Kommune ,slicer. Please refer to the notes on this slide for details">
            <a:hlinkClick r:id="rId3"/>
            <a:extLst>
              <a:ext uri="{FF2B5EF4-FFF2-40B4-BE49-F238E27FC236}">
                <a16:creationId xmlns:a16="http://schemas.microsoft.com/office/drawing/2014/main" id="{4E177259-DE4F-4366-8C69-B23C888F9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Dublet af Ældre borgere på 80 år og derover: Overblik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4A14B19-2398-4E63-ACA0-B4451AFC2E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8" y="2057400"/>
            <a:ext cx="4205856" cy="24731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ældre (80+ år) med indlæggelse og/eller ambulant ophold fordelt på akut og planlagt, opgjort for sundhedsklyngen pr. 1.000 ældre, 2022 ,Antal ældre (80+ år) med indlæggelse og/eller ambulant ophold fordelt på akut og planlagt, opgjort for hele landet pr. 1.000 ældre, 2022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Ældre borgere på 80 år og derover: Overblik 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80+:genindl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6C49C013-4DC3-45EA-915E-4D4C56162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569201"/>
              </p:ext>
            </p:extLst>
          </p:nvPr>
        </p:nvGraphicFramePr>
        <p:xfrm>
          <a:off x="840953" y="1733146"/>
          <a:ext cx="5255047" cy="3613752"/>
        </p:xfrm>
        <a:graphic>
          <a:graphicData uri="http://schemas.openxmlformats.org/drawingml/2006/table">
            <a:tbl>
              <a:tblPr firstRow="1" bandRow="1"/>
              <a:tblGrid>
                <a:gridCol w="1685581">
                  <a:extLst>
                    <a:ext uri="{9D8B030D-6E8A-4147-A177-3AD203B41FA5}">
                      <a16:colId xmlns:a16="http://schemas.microsoft.com/office/drawing/2014/main" val="413611112"/>
                    </a:ext>
                  </a:extLst>
                </a:gridCol>
                <a:gridCol w="1291771">
                  <a:extLst>
                    <a:ext uri="{9D8B030D-6E8A-4147-A177-3AD203B41FA5}">
                      <a16:colId xmlns:a16="http://schemas.microsoft.com/office/drawing/2014/main" val="3617862137"/>
                    </a:ext>
                  </a:extLst>
                </a:gridCol>
                <a:gridCol w="1200324">
                  <a:extLst>
                    <a:ext uri="{9D8B030D-6E8A-4147-A177-3AD203B41FA5}">
                      <a16:colId xmlns:a16="http://schemas.microsoft.com/office/drawing/2014/main" val="671665695"/>
                    </a:ext>
                  </a:extLst>
                </a:gridCol>
                <a:gridCol w="1077371">
                  <a:extLst>
                    <a:ext uri="{9D8B030D-6E8A-4147-A177-3AD203B41FA5}">
                      <a16:colId xmlns:a16="http://schemas.microsoft.com/office/drawing/2014/main" val="4035317665"/>
                    </a:ext>
                  </a:extLst>
                </a:gridCol>
              </a:tblGrid>
              <a:tr h="3743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2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Genindlæggelser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2021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b="1" dirty="0">
                          <a:solidFill>
                            <a:schemeClr val="bg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2022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816725"/>
                  </a:ext>
                </a:extLst>
              </a:tr>
              <a:tr h="32342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400" b="0" i="0" u="none" strike="noStrike" dirty="0">
                          <a:solidFill>
                            <a:srgbClr val="384D5D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Alle</a:t>
                      </a: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200" b="0" i="0" u="none" strike="noStrike" dirty="0">
                          <a:solidFill>
                            <a:srgbClr val="384D5D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384D5D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384D5D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043549"/>
                  </a:ext>
                </a:extLst>
              </a:tr>
              <a:tr h="323429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da-DK" sz="1100" b="0" i="0" u="none" strike="noStrike" dirty="0">
                        <a:effectLst/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200" b="0" i="0" u="none" strike="noStrike" dirty="0">
                          <a:solidFill>
                            <a:srgbClr val="384D5D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384D5D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384D5D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626694"/>
                  </a:ext>
                </a:extLst>
              </a:tr>
              <a:tr h="32342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400" b="0" i="0" u="none" strike="noStrike" dirty="0">
                          <a:solidFill>
                            <a:srgbClr val="384D5D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visiteret hjemmehjælp (personlig pleje)</a:t>
                      </a: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200" b="0" i="0" u="none" strike="noStrike" dirty="0">
                          <a:solidFill>
                            <a:srgbClr val="384D5D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384D5D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384D5D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29648"/>
                  </a:ext>
                </a:extLst>
              </a:tr>
              <a:tr h="32849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da-DK" sz="1100" b="0" i="0" u="none" strike="noStrike" dirty="0">
                        <a:effectLst/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200" b="0" i="0" u="none" strike="noStrike" dirty="0">
                          <a:solidFill>
                            <a:srgbClr val="384D5D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384D5D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384D5D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140157"/>
                  </a:ext>
                </a:extLst>
              </a:tr>
              <a:tr h="32342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400" b="0" i="0" u="none" strike="noStrike" dirty="0">
                          <a:solidFill>
                            <a:srgbClr val="384D5D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hjemmesygepleje</a:t>
                      </a: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200" b="0" i="0" u="none" strike="noStrike" dirty="0">
                          <a:solidFill>
                            <a:srgbClr val="384D5D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384D5D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384D5D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036604"/>
                  </a:ext>
                </a:extLst>
              </a:tr>
              <a:tr h="323429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da-DK" sz="1100" b="0" i="0" u="none" strike="noStrike" dirty="0">
                        <a:effectLst/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200" b="0" i="0" u="none" strike="noStrike" dirty="0">
                          <a:solidFill>
                            <a:srgbClr val="384D5D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384D5D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384D5D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233866"/>
                  </a:ext>
                </a:extLst>
              </a:tr>
              <a:tr h="32342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400" b="0" i="0" u="none" strike="noStrike" dirty="0">
                          <a:solidFill>
                            <a:srgbClr val="384D5D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Bor på plejehjem</a:t>
                      </a: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200" b="0" i="0" u="none" strike="noStrike" dirty="0">
                          <a:solidFill>
                            <a:srgbClr val="384D5D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384D5D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384D5D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572444"/>
                  </a:ext>
                </a:extLst>
              </a:tr>
              <a:tr h="323429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da-DK" sz="1100" b="0" i="0" u="none" strike="noStrike" dirty="0">
                        <a:effectLst/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200" b="0" i="0" u="none" strike="noStrike" dirty="0">
                          <a:solidFill>
                            <a:srgbClr val="384D5D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384D5D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384D5D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47731"/>
                  </a:ext>
                </a:extLst>
              </a:tr>
              <a:tr h="32342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400" b="0" i="0" u="none" strike="noStrike" dirty="0">
                          <a:solidFill>
                            <a:srgbClr val="384D5D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kontakt til almen praksis</a:t>
                      </a:r>
                      <a:endParaRPr lang="da-DK" sz="1400" b="1" i="0" u="none" strike="noStrike" dirty="0">
                        <a:solidFill>
                          <a:srgbClr val="384D5D"/>
                        </a:solidFill>
                        <a:effectLst/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200" b="0" i="0" u="none" strike="noStrike" dirty="0">
                          <a:solidFill>
                            <a:srgbClr val="384D5D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384D5D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384D5D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43569"/>
                  </a:ext>
                </a:extLst>
              </a:tr>
              <a:tr h="323429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200" b="0" i="0" u="none" strike="noStrike" dirty="0">
                          <a:solidFill>
                            <a:srgbClr val="384D5D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384D5D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384D5D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73922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1034ED03F44743BAD02DCA3184BA2F" ma:contentTypeVersion="4" ma:contentTypeDescription="Opret et nyt dokument." ma:contentTypeScope="" ma:versionID="179394f12d202ba972be164aad5ba67b">
  <xsd:schema xmlns:xsd="http://www.w3.org/2001/XMLSchema" xmlns:xs="http://www.w3.org/2001/XMLSchema" xmlns:p="http://schemas.microsoft.com/office/2006/metadata/properties" xmlns:ns2="6287b61e-fb5f-41e6-adb8-93c29fa3084e" targetNamespace="http://schemas.microsoft.com/office/2006/metadata/properties" ma:root="true" ma:fieldsID="5ca7f3cd5c630ee03107c7069fc0462e" ns2:_="">
    <xsd:import namespace="6287b61e-fb5f-41e6-adb8-93c29fa308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R_x00e6_kkef_x00f8_lgeforvisn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7b61e-fb5f-41e6-adb8-93c29fa308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_x00e6_kkef_x00f8_lgeforvisning" ma:index="11" nillable="true" ma:displayName="Rækkefølge for visning" ma:format="Dropdown" ma:internalName="R_x00e6_kkef_x00f8_lgeforvisnin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_x00e6_kkef_x00f8_lgeforvisning xmlns="6287b61e-fb5f-41e6-adb8-93c29fa3084e" xsi:nil="true"/>
  </documentManagement>
</p:properties>
</file>

<file path=customXml/itemProps1.xml><?xml version="1.0" encoding="utf-8"?>
<ds:datastoreItem xmlns:ds="http://schemas.openxmlformats.org/officeDocument/2006/customXml" ds:itemID="{E5DEF92A-E679-4D64-A2B5-0C3B3CE2CA55}"/>
</file>

<file path=customXml/itemProps2.xml><?xml version="1.0" encoding="utf-8"?>
<ds:datastoreItem xmlns:ds="http://schemas.openxmlformats.org/officeDocument/2006/customXml" ds:itemID="{A320CE21-E2D0-4763-8E35-625089ACF873}"/>
</file>

<file path=customXml/itemProps3.xml><?xml version="1.0" encoding="utf-8"?>
<ds:datastoreItem xmlns:ds="http://schemas.openxmlformats.org/officeDocument/2006/customXml" ds:itemID="{CB14A5E8-EC95-4274-AD2D-F900250DFFF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564</Words>
  <Application>Microsoft Office PowerPoint</Application>
  <PresentationFormat>Widescreen</PresentationFormat>
  <Paragraphs>103</Paragraphs>
  <Slides>29</Slides>
  <Notes>24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9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29</vt:i4>
      </vt:variant>
    </vt:vector>
  </HeadingPairs>
  <TitlesOfParts>
    <vt:vector size="39" baseType="lpstr">
      <vt:lpstr>Arial</vt:lpstr>
      <vt:lpstr>Calibri</vt:lpstr>
      <vt:lpstr>Calibri Light</vt:lpstr>
      <vt:lpstr>Poppins</vt:lpstr>
      <vt:lpstr>Poppins Black</vt:lpstr>
      <vt:lpstr>Poppins ExtraBold</vt:lpstr>
      <vt:lpstr>Poppins Light</vt:lpstr>
      <vt:lpstr>Poppins SemiBold</vt:lpstr>
      <vt:lpstr>Republic</vt:lpstr>
      <vt:lpstr>Custom Design</vt:lpstr>
      <vt:lpstr>Datapakke Lillebæltsklyngen (Syddanmark)</vt:lpstr>
      <vt:lpstr>Om datapakken</vt:lpstr>
      <vt:lpstr>Populationsoverblik</vt:lpstr>
      <vt:lpstr>Populationsoverblik</vt:lpstr>
      <vt:lpstr>Populationsoverblik 2</vt:lpstr>
      <vt:lpstr>Ældre borgere på 80 år og derover</vt:lpstr>
      <vt:lpstr>Dublet af Ældre borgere på 80 år og derover: Overblik</vt:lpstr>
      <vt:lpstr>Ældre borgere på 80 år og derover: Overblik 2</vt:lpstr>
      <vt:lpstr>80+:genindl</vt:lpstr>
      <vt:lpstr>80+: Genindl</vt:lpstr>
      <vt:lpstr>80+: Genindl hjsyg + vishj</vt:lpstr>
      <vt:lpstr>80+: Genindl plhjem + AP</vt:lpstr>
      <vt:lpstr>80+: Forebyg</vt:lpstr>
      <vt:lpstr>80+: Forebyg TABEL</vt:lpstr>
      <vt:lpstr>80+: Forebyg hjsyg + vishj</vt:lpstr>
      <vt:lpstr>80+: Forebyg plhjem + AP</vt:lpstr>
      <vt:lpstr>Borgere med udvalgte kroniske sygdomme</vt:lpstr>
      <vt:lpstr>Kronisk sygdom: Overblik</vt:lpstr>
      <vt:lpstr>Kronisk sygdom: Overblik</vt:lpstr>
      <vt:lpstr>Kronisk sygdom: Genindlæggelser</vt:lpstr>
      <vt:lpstr>Kronisk sygdom: Genindlæggelser side 2</vt:lpstr>
      <vt:lpstr>Kronisk sygdom: Genindlæggelser side 3</vt:lpstr>
      <vt:lpstr>Kronisk sygdom: Genindlæggelser side 4</vt:lpstr>
      <vt:lpstr>Borgere med kontakt til psykiatrien</vt:lpstr>
      <vt:lpstr>Kontakt til psykiatri: Overblik</vt:lpstr>
      <vt:lpstr>Kontakt til psykiatri: Overblik side 2</vt:lpstr>
      <vt:lpstr>Kontakt til psykiatri: Overblik side 1</vt:lpstr>
      <vt:lpstr>Kontakt til psykiatri: Overblik side 3</vt:lpstr>
      <vt:lpstr>Kontakt til psykiatri: Overblik side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Mette Lange</cp:lastModifiedBy>
  <cp:revision>25</cp:revision>
  <dcterms:created xsi:type="dcterms:W3CDTF">2016-09-04T11:54:55Z</dcterms:created>
  <dcterms:modified xsi:type="dcterms:W3CDTF">2023-07-31T12:53:57Z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0x010100D01034ED03F44743BAD02DCA3184BA2F</vt:lpwstr>
  </property>
</Properties>
</file>